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arlow" panose="02000000000000000000" pitchFamily="2" charset="0"/>
      <p:regular r:id="rId14"/>
    </p:embeddedFont>
    <p:embeddedFont>
      <p:font typeface="Roboto" panose="02000000000000000000" pitchFamily="2" charset="0"/>
      <p:regular r:id="rId15"/>
    </p:embeddedFont>
    <p:embeddedFont>
      <p:font typeface="Roboto Bold" panose="02000000000000000000"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3.fntdata"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2.fntdata"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5.png" /><Relationship Id="rId4" Type="http://schemas.openxmlformats.org/officeDocument/2006/relationships/image" Target="../media/image4.png" /></Relationships>
</file>

<file path=ppt/slides/_rels/slide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grpSp>
        <p:nvGrpSpPr>
          <p:cNvPr id="3" name="Group 3"/>
          <p:cNvGrpSpPr/>
          <p:nvPr/>
        </p:nvGrpSpPr>
        <p:grpSpPr>
          <a:xfrm>
            <a:off x="1028700" y="4532387"/>
            <a:ext cx="13713523" cy="2299839"/>
            <a:chOff x="0" y="0"/>
            <a:chExt cx="18284697" cy="3066452"/>
          </a:xfrm>
        </p:grpSpPr>
        <p:sp>
          <p:nvSpPr>
            <p:cNvPr id="4" name="TextBox 4"/>
            <p:cNvSpPr txBox="1"/>
            <p:nvPr/>
          </p:nvSpPr>
          <p:spPr>
            <a:xfrm>
              <a:off x="0" y="47625"/>
              <a:ext cx="18284697" cy="1200367"/>
            </a:xfrm>
            <a:prstGeom prst="rect">
              <a:avLst/>
            </a:prstGeom>
          </p:spPr>
          <p:txBody>
            <a:bodyPr lIns="0" tIns="0" rIns="0" bIns="0" rtlCol="0" anchor="t">
              <a:spAutoFit/>
            </a:bodyPr>
            <a:lstStyle/>
            <a:p>
              <a:pPr algn="l">
                <a:lnSpc>
                  <a:spcPts val="6820"/>
                </a:lnSpc>
              </a:pPr>
              <a:r>
                <a:rPr lang="en-IN" sz="6200" dirty="0">
                  <a:solidFill>
                    <a:srgbClr val="FEFFFD"/>
                  </a:solidFill>
                  <a:latin typeface="Roboto Bold"/>
                </a:rPr>
                <a:t>IOT BASED SMART</a:t>
              </a:r>
              <a:r>
                <a:rPr lang="en-US" sz="6200" dirty="0">
                  <a:solidFill>
                    <a:srgbClr val="FEFFFD"/>
                  </a:solidFill>
                  <a:latin typeface="Roboto Bold"/>
                </a:rPr>
                <a:t> WATER HEATER</a:t>
              </a:r>
            </a:p>
          </p:txBody>
        </p:sp>
        <p:sp>
          <p:nvSpPr>
            <p:cNvPr id="5" name="TextBox 5"/>
            <p:cNvSpPr txBox="1"/>
            <p:nvPr/>
          </p:nvSpPr>
          <p:spPr>
            <a:xfrm>
              <a:off x="0" y="1457785"/>
              <a:ext cx="18284697" cy="1608667"/>
            </a:xfrm>
            <a:prstGeom prst="rect">
              <a:avLst/>
            </a:prstGeom>
          </p:spPr>
          <p:txBody>
            <a:bodyPr lIns="0" tIns="0" rIns="0" bIns="0" rtlCol="0" anchor="t">
              <a:spAutoFit/>
            </a:bodyPr>
            <a:lstStyle/>
            <a:p>
              <a:pPr algn="l">
                <a:lnSpc>
                  <a:spcPts val="4899"/>
                </a:lnSpc>
              </a:pPr>
              <a:r>
                <a:rPr lang="en-US" sz="3499">
                  <a:solidFill>
                    <a:srgbClr val="FEFFFD"/>
                  </a:solidFill>
                  <a:latin typeface="Barlow"/>
                </a:rPr>
                <a:t>RAM PRAKASH L-210701208</a:t>
              </a:r>
            </a:p>
            <a:p>
              <a:pPr algn="l">
                <a:lnSpc>
                  <a:spcPts val="4899"/>
                </a:lnSpc>
              </a:pPr>
              <a:r>
                <a:rPr lang="en-US" sz="3499">
                  <a:solidFill>
                    <a:srgbClr val="FEFFFD"/>
                  </a:solidFill>
                  <a:latin typeface="Barlow"/>
                </a:rPr>
                <a:t>RAVEENA SRI R-210701210</a:t>
              </a:r>
            </a:p>
          </p:txBody>
        </p:sp>
      </p:grpSp>
      <p:sp>
        <p:nvSpPr>
          <p:cNvPr id="6" name="TextBox 6"/>
          <p:cNvSpPr txBox="1"/>
          <p:nvPr/>
        </p:nvSpPr>
        <p:spPr>
          <a:xfrm>
            <a:off x="1028700" y="990600"/>
            <a:ext cx="4836460" cy="727075"/>
          </a:xfrm>
          <a:prstGeom prst="rect">
            <a:avLst/>
          </a:prstGeom>
        </p:spPr>
        <p:txBody>
          <a:bodyPr lIns="0" tIns="0" rIns="0" bIns="0" rtlCol="0" anchor="t">
            <a:spAutoFit/>
          </a:bodyPr>
          <a:lstStyle/>
          <a:p>
            <a:pPr algn="l">
              <a:lnSpc>
                <a:spcPts val="2974"/>
              </a:lnSpc>
            </a:pPr>
            <a:r>
              <a:rPr lang="en-US" sz="2124">
                <a:solidFill>
                  <a:srgbClr val="FEFFFD"/>
                </a:solidFill>
                <a:latin typeface="Barlow"/>
              </a:rPr>
              <a:t>RAJALAKSHMI ENGINEERING COLLEGE </a:t>
            </a:r>
          </a:p>
          <a:p>
            <a:pPr algn="l">
              <a:lnSpc>
                <a:spcPts val="2974"/>
              </a:lnSpc>
            </a:pPr>
            <a:r>
              <a:rPr lang="en-US" sz="2124">
                <a:solidFill>
                  <a:srgbClr val="FEFFFD"/>
                </a:solidFill>
                <a:latin typeface="Barlow"/>
              </a:rPr>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06" b="-7537"/>
            </a:stretch>
          </a:blipFill>
        </p:spPr>
      </p:sp>
      <p:sp>
        <p:nvSpPr>
          <p:cNvPr id="3" name="TextBox 3"/>
          <p:cNvSpPr txBox="1"/>
          <p:nvPr/>
        </p:nvSpPr>
        <p:spPr>
          <a:xfrm>
            <a:off x="4366701" y="2711450"/>
            <a:ext cx="12722675" cy="6546850"/>
          </a:xfrm>
          <a:prstGeom prst="rect">
            <a:avLst/>
          </a:prstGeom>
        </p:spPr>
        <p:txBody>
          <a:bodyPr lIns="0" tIns="0" rIns="0" bIns="0" rtlCol="0" anchor="t">
            <a:spAutoFit/>
          </a:bodyPr>
          <a:lstStyle/>
          <a:p>
            <a:pPr algn="l">
              <a:lnSpc>
                <a:spcPts val="6500"/>
              </a:lnSpc>
            </a:pPr>
            <a:r>
              <a:rPr lang="en-US" sz="5000">
                <a:solidFill>
                  <a:srgbClr val="FEFFFD"/>
                </a:solidFill>
                <a:latin typeface="Roboto Bold"/>
              </a:rPr>
              <a:t>It provides advantages in terms of convenience, energy efficiency, and safety.</a:t>
            </a:r>
          </a:p>
          <a:p>
            <a:pPr algn="l">
              <a:lnSpc>
                <a:spcPts val="6500"/>
              </a:lnSpc>
            </a:pPr>
            <a:endParaRPr lang="en-US" sz="5000">
              <a:solidFill>
                <a:srgbClr val="FEFFFD"/>
              </a:solidFill>
              <a:latin typeface="Roboto Bold"/>
            </a:endParaRPr>
          </a:p>
          <a:p>
            <a:pPr algn="l">
              <a:lnSpc>
                <a:spcPts val="6500"/>
              </a:lnSpc>
            </a:pPr>
            <a:r>
              <a:rPr lang="en-US" sz="5000">
                <a:solidFill>
                  <a:srgbClr val="FEFFFD"/>
                </a:solidFill>
                <a:latin typeface="Roboto Bold"/>
              </a:rPr>
              <a:t>Users can remotely control and monitor their</a:t>
            </a:r>
          </a:p>
          <a:p>
            <a:pPr algn="l">
              <a:lnSpc>
                <a:spcPts val="6500"/>
              </a:lnSpc>
            </a:pPr>
            <a:r>
              <a:rPr lang="en-US" sz="5000">
                <a:solidFill>
                  <a:srgbClr val="FEFFFD"/>
                </a:solidFill>
                <a:latin typeface="Roboto Bold"/>
              </a:rPr>
              <a:t>water heaters through smartphone apps or</a:t>
            </a:r>
          </a:p>
          <a:p>
            <a:pPr algn="l">
              <a:lnSpc>
                <a:spcPts val="6500"/>
              </a:lnSpc>
            </a:pPr>
            <a:r>
              <a:rPr lang="en-US" sz="5000">
                <a:solidFill>
                  <a:srgbClr val="FEFFFD"/>
                </a:solidFill>
                <a:latin typeface="Roboto Bold"/>
              </a:rPr>
              <a:t>web interfaces</a:t>
            </a:r>
          </a:p>
          <a:p>
            <a:pPr algn="l">
              <a:lnSpc>
                <a:spcPts val="6500"/>
              </a:lnSpc>
            </a:pPr>
            <a:endParaRPr lang="en-US" sz="5000">
              <a:solidFill>
                <a:srgbClr val="FEFFFD"/>
              </a:solidFill>
              <a:latin typeface="Roboto Bold"/>
            </a:endParaRPr>
          </a:p>
        </p:txBody>
      </p:sp>
      <p:sp>
        <p:nvSpPr>
          <p:cNvPr id="4" name="TextBox 4"/>
          <p:cNvSpPr txBox="1"/>
          <p:nvPr/>
        </p:nvSpPr>
        <p:spPr>
          <a:xfrm>
            <a:off x="770912" y="904874"/>
            <a:ext cx="6483832" cy="987450"/>
          </a:xfrm>
          <a:prstGeom prst="rect">
            <a:avLst/>
          </a:prstGeom>
        </p:spPr>
        <p:txBody>
          <a:bodyPr wrap="square" lIns="0" tIns="0" rIns="0" bIns="0" rtlCol="0" anchor="t">
            <a:spAutoFit/>
          </a:bodyPr>
          <a:lstStyle/>
          <a:p>
            <a:pPr algn="ctr">
              <a:lnSpc>
                <a:spcPts val="8259"/>
              </a:lnSpc>
              <a:spcBef>
                <a:spcPct val="0"/>
              </a:spcBef>
            </a:pPr>
            <a:r>
              <a:rPr lang="en-US" sz="5899">
                <a:solidFill>
                  <a:srgbClr val="FEFFFD"/>
                </a:solidFill>
                <a:latin typeface="Roboto Bold"/>
              </a:rPr>
              <a:t>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761112" y="664266"/>
            <a:ext cx="8091546" cy="752475"/>
          </a:xfrm>
          <a:prstGeom prst="rect">
            <a:avLst/>
          </a:prstGeom>
        </p:spPr>
        <p:txBody>
          <a:bodyPr lIns="0" tIns="0" rIns="0" bIns="0" rtlCol="0" anchor="t">
            <a:spAutoFit/>
          </a:bodyPr>
          <a:lstStyle/>
          <a:p>
            <a:pPr algn="l">
              <a:lnSpc>
                <a:spcPts val="5989"/>
              </a:lnSpc>
            </a:pPr>
            <a:r>
              <a:rPr lang="en-US" sz="4990">
                <a:solidFill>
                  <a:srgbClr val="FEFFFD"/>
                </a:solidFill>
                <a:latin typeface="Roboto Bold"/>
              </a:rPr>
              <a:t>FUTURE ENHANCEMENT</a:t>
            </a:r>
          </a:p>
        </p:txBody>
      </p:sp>
      <p:sp>
        <p:nvSpPr>
          <p:cNvPr id="4" name="TextBox 4"/>
          <p:cNvSpPr txBox="1"/>
          <p:nvPr/>
        </p:nvSpPr>
        <p:spPr>
          <a:xfrm>
            <a:off x="1776293" y="2580003"/>
            <a:ext cx="15483007" cy="5174619"/>
          </a:xfrm>
          <a:prstGeom prst="rect">
            <a:avLst/>
          </a:prstGeom>
        </p:spPr>
        <p:txBody>
          <a:bodyPr lIns="0" tIns="0" rIns="0" bIns="0" rtlCol="0" anchor="t">
            <a:spAutoFit/>
          </a:bodyPr>
          <a:lstStyle/>
          <a:p>
            <a:pPr algn="l">
              <a:lnSpc>
                <a:spcPts val="6820"/>
              </a:lnSpc>
            </a:pPr>
            <a:r>
              <a:rPr lang="en-US" sz="6200">
                <a:solidFill>
                  <a:srgbClr val="FEFFFD"/>
                </a:solidFill>
                <a:latin typeface="Roboto"/>
              </a:rPr>
              <a:t>Integrating advanced connectivity standards</a:t>
            </a:r>
          </a:p>
          <a:p>
            <a:pPr algn="l">
              <a:lnSpc>
                <a:spcPts val="6820"/>
              </a:lnSpc>
            </a:pPr>
            <a:r>
              <a:rPr lang="en-US" sz="6200">
                <a:solidFill>
                  <a:srgbClr val="FEFFFD"/>
                </a:solidFill>
                <a:latin typeface="Roboto"/>
              </a:rPr>
              <a:t>such as 5G or LPWAN would ensure faster</a:t>
            </a:r>
          </a:p>
          <a:p>
            <a:pPr algn="l">
              <a:lnSpc>
                <a:spcPts val="6820"/>
              </a:lnSpc>
            </a:pPr>
            <a:r>
              <a:rPr lang="en-US" sz="6200">
                <a:solidFill>
                  <a:srgbClr val="FEFFFD"/>
                </a:solidFill>
                <a:latin typeface="Roboto"/>
              </a:rPr>
              <a:t>and more reliable communication</a:t>
            </a:r>
          </a:p>
          <a:p>
            <a:pPr algn="l">
              <a:lnSpc>
                <a:spcPts val="6820"/>
              </a:lnSpc>
            </a:pPr>
            <a:endParaRPr lang="en-US" sz="6200">
              <a:solidFill>
                <a:srgbClr val="FEFFFD"/>
              </a:solidFill>
              <a:latin typeface="Roboto"/>
            </a:endParaRPr>
          </a:p>
          <a:p>
            <a:pPr algn="l">
              <a:lnSpc>
                <a:spcPts val="6820"/>
              </a:lnSpc>
            </a:pPr>
            <a:r>
              <a:rPr lang="en-US" sz="6200">
                <a:solidFill>
                  <a:srgbClr val="FEFFFD"/>
                </a:solidFill>
                <a:latin typeface="Roboto"/>
              </a:rPr>
              <a:t>Predictive maintenance algorithms could</a:t>
            </a:r>
          </a:p>
          <a:p>
            <a:pPr algn="l">
              <a:lnSpc>
                <a:spcPts val="6820"/>
              </a:lnSpc>
              <a:spcBef>
                <a:spcPct val="0"/>
              </a:spcBef>
            </a:pPr>
            <a:r>
              <a:rPr lang="en-US" sz="6200">
                <a:solidFill>
                  <a:srgbClr val="FEFFFD"/>
                </a:solidFill>
                <a:latin typeface="Roboto"/>
              </a:rPr>
              <a:t>minimizing breakdowns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33"/>
        </a:solidFill>
        <a:effectLst/>
      </p:bgPr>
    </p:bg>
    <p:spTree>
      <p:nvGrpSpPr>
        <p:cNvPr id="1" name=""/>
        <p:cNvGrpSpPr/>
        <p:nvPr/>
      </p:nvGrpSpPr>
      <p:grpSpPr>
        <a:xfrm>
          <a:off x="0" y="0"/>
          <a:ext cx="0" cy="0"/>
          <a:chOff x="0" y="0"/>
          <a:chExt cx="0" cy="0"/>
        </a:xfrm>
      </p:grpSpPr>
      <p:sp>
        <p:nvSpPr>
          <p:cNvPr id="2" name="TextBox 2"/>
          <p:cNvSpPr txBox="1"/>
          <p:nvPr/>
        </p:nvSpPr>
        <p:spPr>
          <a:xfrm>
            <a:off x="3973159" y="3738499"/>
            <a:ext cx="10341681" cy="2079852"/>
          </a:xfrm>
          <a:prstGeom prst="rect">
            <a:avLst/>
          </a:prstGeom>
        </p:spPr>
        <p:txBody>
          <a:bodyPr lIns="0" tIns="0" rIns="0" bIns="0" rtlCol="0" anchor="t">
            <a:spAutoFit/>
          </a:bodyPr>
          <a:lstStyle/>
          <a:p>
            <a:pPr algn="ctr">
              <a:lnSpc>
                <a:spcPts val="16127"/>
              </a:lnSpc>
              <a:spcBef>
                <a:spcPct val="0"/>
              </a:spcBef>
            </a:pPr>
            <a:r>
              <a:rPr lang="en-US" sz="14660">
                <a:solidFill>
                  <a:srgbClr val="FFFFFF"/>
                </a:solidFill>
                <a:latin typeface="Robot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F6A"/>
        </a:solidFill>
        <a:effectLst/>
      </p:bgPr>
    </p:bg>
    <p:spTree>
      <p:nvGrpSpPr>
        <p:cNvPr id="1" name=""/>
        <p:cNvGrpSpPr/>
        <p:nvPr/>
      </p:nvGrpSpPr>
      <p:grpSpPr>
        <a:xfrm>
          <a:off x="0" y="0"/>
          <a:ext cx="0" cy="0"/>
          <a:chOff x="0" y="0"/>
          <a:chExt cx="0" cy="0"/>
        </a:xfrm>
      </p:grpSpPr>
      <p:grpSp>
        <p:nvGrpSpPr>
          <p:cNvPr id="2" name="Group 2"/>
          <p:cNvGrpSpPr/>
          <p:nvPr/>
        </p:nvGrpSpPr>
        <p:grpSpPr>
          <a:xfrm>
            <a:off x="541285" y="526610"/>
            <a:ext cx="5546810" cy="1474129"/>
            <a:chOff x="0" y="0"/>
            <a:chExt cx="7395747" cy="1965505"/>
          </a:xfrm>
        </p:grpSpPr>
        <p:sp>
          <p:nvSpPr>
            <p:cNvPr id="3" name="TextBox 3"/>
            <p:cNvSpPr txBox="1"/>
            <p:nvPr/>
          </p:nvSpPr>
          <p:spPr>
            <a:xfrm>
              <a:off x="0" y="-9525"/>
              <a:ext cx="7395747" cy="1171708"/>
            </a:xfrm>
            <a:prstGeom prst="rect">
              <a:avLst/>
            </a:prstGeom>
          </p:spPr>
          <p:txBody>
            <a:bodyPr lIns="0" tIns="0" rIns="0" bIns="0" rtlCol="0" anchor="t">
              <a:spAutoFit/>
            </a:bodyPr>
            <a:lstStyle/>
            <a:p>
              <a:pPr algn="l">
                <a:lnSpc>
                  <a:spcPts val="6875"/>
                </a:lnSpc>
              </a:pPr>
              <a:r>
                <a:rPr lang="en-US" sz="5729">
                  <a:solidFill>
                    <a:srgbClr val="FEFFFD"/>
                  </a:solidFill>
                  <a:latin typeface="Roboto Bold"/>
                </a:rPr>
                <a:t>INTRODUCTION</a:t>
              </a:r>
            </a:p>
          </p:txBody>
        </p:sp>
        <p:sp>
          <p:nvSpPr>
            <p:cNvPr id="4" name="TextBox 4"/>
            <p:cNvSpPr txBox="1"/>
            <p:nvPr/>
          </p:nvSpPr>
          <p:spPr>
            <a:xfrm>
              <a:off x="0" y="1390350"/>
              <a:ext cx="7395747" cy="575155"/>
            </a:xfrm>
            <a:prstGeom prst="rect">
              <a:avLst/>
            </a:prstGeom>
          </p:spPr>
          <p:txBody>
            <a:bodyPr lIns="0" tIns="0" rIns="0" bIns="0" rtlCol="0" anchor="t">
              <a:spAutoFit/>
            </a:bodyPr>
            <a:lstStyle/>
            <a:p>
              <a:pPr algn="l">
                <a:lnSpc>
                  <a:spcPts val="3676"/>
                </a:lnSpc>
              </a:pPr>
              <a:endParaRPr/>
            </a:p>
          </p:txBody>
        </p:sp>
      </p:grpSp>
      <p:sp>
        <p:nvSpPr>
          <p:cNvPr id="5" name="TextBox 5"/>
          <p:cNvSpPr txBox="1"/>
          <p:nvPr/>
        </p:nvSpPr>
        <p:spPr>
          <a:xfrm>
            <a:off x="2669774" y="1702727"/>
            <a:ext cx="13790489" cy="7375999"/>
          </a:xfrm>
          <a:prstGeom prst="rect">
            <a:avLst/>
          </a:prstGeom>
        </p:spPr>
        <p:txBody>
          <a:bodyPr lIns="0" tIns="0" rIns="0" bIns="0" rtlCol="0" anchor="t">
            <a:spAutoFit/>
          </a:bodyPr>
          <a:lstStyle/>
          <a:p>
            <a:pPr algn="just">
              <a:lnSpc>
                <a:spcPts val="5890"/>
              </a:lnSpc>
              <a:spcBef>
                <a:spcPct val="0"/>
              </a:spcBef>
            </a:pPr>
            <a:r>
              <a:rPr lang="en-US" sz="4207">
                <a:solidFill>
                  <a:srgbClr val="FEFFFD"/>
                </a:solidFill>
                <a:latin typeface="Roboto"/>
              </a:rPr>
              <a:t>The IoT-Based Smart Water Heater project tackles the inefficiencies and inconvenience of traditional water heaters by utilizing IoT technology. By incorporating smart sensors and a connected mobile app, the system provides real-time monitoring, remote control, and optimized heating schedules based on user habits and environmental conditions. This innovative solution boosts energy efficiency, lowers operational costs, and enhances user convenience, delivering a smarter and more sustainable approach to water heating management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grpSp>
        <p:nvGrpSpPr>
          <p:cNvPr id="2" name="Group 2"/>
          <p:cNvGrpSpPr/>
          <p:nvPr/>
        </p:nvGrpSpPr>
        <p:grpSpPr>
          <a:xfrm>
            <a:off x="375121" y="397206"/>
            <a:ext cx="11280205" cy="2006846"/>
            <a:chOff x="0" y="0"/>
            <a:chExt cx="15040273" cy="2675794"/>
          </a:xfrm>
        </p:grpSpPr>
        <p:sp>
          <p:nvSpPr>
            <p:cNvPr id="3" name="TextBox 3"/>
            <p:cNvSpPr txBox="1"/>
            <p:nvPr/>
          </p:nvSpPr>
          <p:spPr>
            <a:xfrm>
              <a:off x="0" y="-9525"/>
              <a:ext cx="15040273" cy="1369168"/>
            </a:xfrm>
            <a:prstGeom prst="rect">
              <a:avLst/>
            </a:prstGeom>
          </p:spPr>
          <p:txBody>
            <a:bodyPr lIns="0" tIns="0" rIns="0" bIns="0" rtlCol="0" anchor="t">
              <a:spAutoFit/>
            </a:bodyPr>
            <a:lstStyle/>
            <a:p>
              <a:pPr algn="l">
                <a:lnSpc>
                  <a:spcPts val="8043"/>
                </a:lnSpc>
              </a:pPr>
              <a:r>
                <a:rPr lang="en-US" sz="6702">
                  <a:solidFill>
                    <a:srgbClr val="171733"/>
                  </a:solidFill>
                  <a:latin typeface="Roboto Bold"/>
                </a:rPr>
                <a:t>PURPOSE OF THE PROJECT</a:t>
              </a:r>
            </a:p>
          </p:txBody>
        </p:sp>
        <p:sp>
          <p:nvSpPr>
            <p:cNvPr id="4" name="TextBox 4"/>
            <p:cNvSpPr txBox="1"/>
            <p:nvPr/>
          </p:nvSpPr>
          <p:spPr>
            <a:xfrm>
              <a:off x="0" y="2122146"/>
              <a:ext cx="15040273" cy="553648"/>
            </a:xfrm>
            <a:prstGeom prst="rect">
              <a:avLst/>
            </a:prstGeom>
          </p:spPr>
          <p:txBody>
            <a:bodyPr lIns="0" tIns="0" rIns="0" bIns="0" rtlCol="0" anchor="t">
              <a:spAutoFit/>
            </a:bodyPr>
            <a:lstStyle/>
            <a:p>
              <a:pPr algn="l">
                <a:lnSpc>
                  <a:spcPts val="3518"/>
                </a:lnSpc>
              </a:pPr>
              <a:endParaRPr/>
            </a:p>
          </p:txBody>
        </p:sp>
      </p:grpSp>
      <p:sp>
        <p:nvSpPr>
          <p:cNvPr id="5" name="TextBox 5"/>
          <p:cNvSpPr txBox="1"/>
          <p:nvPr/>
        </p:nvSpPr>
        <p:spPr>
          <a:xfrm>
            <a:off x="2283154" y="1615439"/>
            <a:ext cx="13721692" cy="7004686"/>
          </a:xfrm>
          <a:prstGeom prst="rect">
            <a:avLst/>
          </a:prstGeom>
        </p:spPr>
        <p:txBody>
          <a:bodyPr lIns="0" tIns="0" rIns="0" bIns="0" rtlCol="0" anchor="t">
            <a:spAutoFit/>
          </a:bodyPr>
          <a:lstStyle/>
          <a:p>
            <a:pPr algn="just">
              <a:lnSpc>
                <a:spcPts val="5039"/>
              </a:lnSpc>
              <a:spcBef>
                <a:spcPct val="0"/>
              </a:spcBef>
            </a:pPr>
            <a:r>
              <a:rPr lang="en-US" sz="3599">
                <a:solidFill>
                  <a:srgbClr val="171733"/>
                </a:solidFill>
                <a:latin typeface="Roboto"/>
              </a:rPr>
              <a:t>The purpose of the system is to improve the efficiency, convenience, and sustainability of water heating in residential settings. By integrating advanced IoT technology, the system aims to provide users with real-time monitoring and remote control capabilities via a mobile app. It optimizes heating schedules based on user behavior and environmental conditions, enhancing energy efficiency and reducing operational costs. Additionally, the system incorporates safety features, such as temperature monitoring and motion detection, to prevent accidents and ensure user safety. Overall, the purpose is to deliver a smarter, more efficient, and user-friendly water heating solution.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F6A"/>
        </a:solidFill>
        <a:effectLst/>
      </p:bgPr>
    </p:bg>
    <p:spTree>
      <p:nvGrpSpPr>
        <p:cNvPr id="1" name=""/>
        <p:cNvGrpSpPr/>
        <p:nvPr/>
      </p:nvGrpSpPr>
      <p:grpSpPr>
        <a:xfrm>
          <a:off x="0" y="0"/>
          <a:ext cx="0" cy="0"/>
          <a:chOff x="0" y="0"/>
          <a:chExt cx="0" cy="0"/>
        </a:xfrm>
      </p:grpSpPr>
      <p:sp>
        <p:nvSpPr>
          <p:cNvPr id="2" name="Freeform 2"/>
          <p:cNvSpPr/>
          <p:nvPr/>
        </p:nvSpPr>
        <p:spPr>
          <a:xfrm>
            <a:off x="1281362" y="2002544"/>
            <a:ext cx="2888170" cy="3461479"/>
          </a:xfrm>
          <a:custGeom>
            <a:avLst/>
            <a:gdLst/>
            <a:ahLst/>
            <a:cxnLst/>
            <a:rect l="l" t="t" r="r" b="b"/>
            <a:pathLst>
              <a:path w="2888170" h="3461479">
                <a:moveTo>
                  <a:pt x="0" y="0"/>
                </a:moveTo>
                <a:lnTo>
                  <a:pt x="2888170" y="0"/>
                </a:lnTo>
                <a:lnTo>
                  <a:pt x="2888170" y="3461479"/>
                </a:lnTo>
                <a:lnTo>
                  <a:pt x="0" y="3461479"/>
                </a:lnTo>
                <a:lnTo>
                  <a:pt x="0" y="0"/>
                </a:lnTo>
                <a:close/>
              </a:path>
            </a:pathLst>
          </a:custGeom>
          <a:blipFill>
            <a:blip r:embed="rId2"/>
            <a:stretch>
              <a:fillRect l="-16649" r="-16649"/>
            </a:stretch>
          </a:blipFill>
        </p:spPr>
      </p:sp>
      <p:sp>
        <p:nvSpPr>
          <p:cNvPr id="3" name="Freeform 3"/>
          <p:cNvSpPr/>
          <p:nvPr/>
        </p:nvSpPr>
        <p:spPr>
          <a:xfrm>
            <a:off x="5839031" y="2002544"/>
            <a:ext cx="4887299" cy="3461479"/>
          </a:xfrm>
          <a:custGeom>
            <a:avLst/>
            <a:gdLst/>
            <a:ahLst/>
            <a:cxnLst/>
            <a:rect l="l" t="t" r="r" b="b"/>
            <a:pathLst>
              <a:path w="4887299" h="3461479">
                <a:moveTo>
                  <a:pt x="0" y="0"/>
                </a:moveTo>
                <a:lnTo>
                  <a:pt x="4887300" y="0"/>
                </a:lnTo>
                <a:lnTo>
                  <a:pt x="4887300" y="3461479"/>
                </a:lnTo>
                <a:lnTo>
                  <a:pt x="0" y="3461479"/>
                </a:lnTo>
                <a:lnTo>
                  <a:pt x="0" y="0"/>
                </a:lnTo>
                <a:close/>
              </a:path>
            </a:pathLst>
          </a:custGeom>
          <a:blipFill>
            <a:blip r:embed="rId3"/>
            <a:stretch>
              <a:fillRect/>
            </a:stretch>
          </a:blipFill>
        </p:spPr>
      </p:sp>
      <p:sp>
        <p:nvSpPr>
          <p:cNvPr id="4" name="Freeform 4"/>
          <p:cNvSpPr/>
          <p:nvPr/>
        </p:nvSpPr>
        <p:spPr>
          <a:xfrm>
            <a:off x="12393206" y="2002544"/>
            <a:ext cx="4600943" cy="3461479"/>
          </a:xfrm>
          <a:custGeom>
            <a:avLst/>
            <a:gdLst/>
            <a:ahLst/>
            <a:cxnLst/>
            <a:rect l="l" t="t" r="r" b="b"/>
            <a:pathLst>
              <a:path w="4600943" h="3461479">
                <a:moveTo>
                  <a:pt x="0" y="0"/>
                </a:moveTo>
                <a:lnTo>
                  <a:pt x="4600942" y="0"/>
                </a:lnTo>
                <a:lnTo>
                  <a:pt x="4600942" y="3461479"/>
                </a:lnTo>
                <a:lnTo>
                  <a:pt x="0" y="3461479"/>
                </a:lnTo>
                <a:lnTo>
                  <a:pt x="0" y="0"/>
                </a:lnTo>
                <a:close/>
              </a:path>
            </a:pathLst>
          </a:custGeom>
          <a:blipFill>
            <a:blip r:embed="rId4"/>
            <a:stretch>
              <a:fillRect l="-3018" r="-3018"/>
            </a:stretch>
          </a:blipFill>
        </p:spPr>
      </p:sp>
      <p:sp>
        <p:nvSpPr>
          <p:cNvPr id="5" name="Freeform 5"/>
          <p:cNvSpPr/>
          <p:nvPr/>
        </p:nvSpPr>
        <p:spPr>
          <a:xfrm>
            <a:off x="1028700" y="6136835"/>
            <a:ext cx="4835096" cy="3860751"/>
          </a:xfrm>
          <a:custGeom>
            <a:avLst/>
            <a:gdLst/>
            <a:ahLst/>
            <a:cxnLst/>
            <a:rect l="l" t="t" r="r" b="b"/>
            <a:pathLst>
              <a:path w="4835096" h="3860751">
                <a:moveTo>
                  <a:pt x="0" y="0"/>
                </a:moveTo>
                <a:lnTo>
                  <a:pt x="4835096" y="0"/>
                </a:lnTo>
                <a:lnTo>
                  <a:pt x="4835096" y="3860751"/>
                </a:lnTo>
                <a:lnTo>
                  <a:pt x="0" y="3860751"/>
                </a:lnTo>
                <a:lnTo>
                  <a:pt x="0" y="0"/>
                </a:lnTo>
                <a:close/>
              </a:path>
            </a:pathLst>
          </a:custGeom>
          <a:blipFill>
            <a:blip r:embed="rId5"/>
            <a:stretch>
              <a:fillRect/>
            </a:stretch>
          </a:blipFill>
        </p:spPr>
      </p:sp>
      <p:sp>
        <p:nvSpPr>
          <p:cNvPr id="6" name="TextBox 6"/>
          <p:cNvSpPr txBox="1"/>
          <p:nvPr/>
        </p:nvSpPr>
        <p:spPr>
          <a:xfrm>
            <a:off x="387365" y="717432"/>
            <a:ext cx="4917831" cy="812800"/>
          </a:xfrm>
          <a:prstGeom prst="rect">
            <a:avLst/>
          </a:prstGeom>
        </p:spPr>
        <p:txBody>
          <a:bodyPr lIns="0" tIns="0" rIns="0" bIns="0" rtlCol="0" anchor="t">
            <a:spAutoFit/>
          </a:bodyPr>
          <a:lstStyle/>
          <a:p>
            <a:pPr algn="l">
              <a:lnSpc>
                <a:spcPts val="6500"/>
              </a:lnSpc>
            </a:pPr>
            <a:r>
              <a:rPr lang="en-US" sz="5000">
                <a:solidFill>
                  <a:srgbClr val="FEFFFD"/>
                </a:solidFill>
                <a:latin typeface="Roboto Bold"/>
              </a:rPr>
              <a:t>COMPONENTS</a:t>
            </a:r>
          </a:p>
        </p:txBody>
      </p:sp>
      <p:sp>
        <p:nvSpPr>
          <p:cNvPr id="7" name="TextBox 7"/>
          <p:cNvSpPr txBox="1"/>
          <p:nvPr/>
        </p:nvSpPr>
        <p:spPr>
          <a:xfrm>
            <a:off x="8600053" y="6557467"/>
            <a:ext cx="4252555" cy="2126036"/>
          </a:xfrm>
          <a:prstGeom prst="rect">
            <a:avLst/>
          </a:prstGeom>
        </p:spPr>
        <p:txBody>
          <a:bodyPr lIns="0" tIns="0" rIns="0" bIns="0" rtlCol="0" anchor="t">
            <a:spAutoFit/>
          </a:bodyPr>
          <a:lstStyle/>
          <a:p>
            <a:pPr marL="873917" lvl="1" indent="-436959" algn="just">
              <a:lnSpc>
                <a:spcPts val="5666"/>
              </a:lnSpc>
              <a:buFont typeface="Arial"/>
              <a:buChar char="•"/>
            </a:pPr>
            <a:r>
              <a:rPr lang="en-US" sz="4047">
                <a:solidFill>
                  <a:srgbClr val="FEFFFD"/>
                </a:solidFill>
                <a:latin typeface="Roboto"/>
              </a:rPr>
              <a:t>Jumper cables</a:t>
            </a:r>
          </a:p>
          <a:p>
            <a:pPr marL="873917" lvl="1" indent="-436959" algn="just">
              <a:lnSpc>
                <a:spcPts val="5666"/>
              </a:lnSpc>
              <a:buFont typeface="Arial"/>
              <a:buChar char="•"/>
            </a:pPr>
            <a:r>
              <a:rPr lang="en-US" sz="4047">
                <a:solidFill>
                  <a:srgbClr val="FEFFFD"/>
                </a:solidFill>
                <a:latin typeface="Roboto"/>
              </a:rPr>
              <a:t>BreadBoard</a:t>
            </a:r>
          </a:p>
          <a:p>
            <a:pPr marL="873917" lvl="1" indent="-436959" algn="just">
              <a:lnSpc>
                <a:spcPts val="5666"/>
              </a:lnSpc>
              <a:buFont typeface="Arial"/>
              <a:buChar char="•"/>
            </a:pPr>
            <a:r>
              <a:rPr lang="en-US" sz="4047">
                <a:solidFill>
                  <a:srgbClr val="FEFFFD"/>
                </a:solidFill>
                <a:latin typeface="Roboto"/>
              </a:rPr>
              <a:t>BLYNK IOT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sp>
        <p:nvSpPr>
          <p:cNvPr id="2" name="Freeform 2"/>
          <p:cNvSpPr/>
          <p:nvPr/>
        </p:nvSpPr>
        <p:spPr>
          <a:xfrm>
            <a:off x="3078813" y="1411005"/>
            <a:ext cx="12130373" cy="8418261"/>
          </a:xfrm>
          <a:custGeom>
            <a:avLst/>
            <a:gdLst/>
            <a:ahLst/>
            <a:cxnLst/>
            <a:rect l="l" t="t" r="r" b="b"/>
            <a:pathLst>
              <a:path w="12130373" h="8418261">
                <a:moveTo>
                  <a:pt x="0" y="0"/>
                </a:moveTo>
                <a:lnTo>
                  <a:pt x="12130374" y="0"/>
                </a:lnTo>
                <a:lnTo>
                  <a:pt x="12130374" y="8418261"/>
                </a:lnTo>
                <a:lnTo>
                  <a:pt x="0" y="8418261"/>
                </a:lnTo>
                <a:lnTo>
                  <a:pt x="0" y="0"/>
                </a:lnTo>
                <a:close/>
              </a:path>
            </a:pathLst>
          </a:custGeom>
          <a:blipFill>
            <a:blip r:embed="rId2"/>
            <a:stretch>
              <a:fillRect/>
            </a:stretch>
          </a:blipFill>
        </p:spPr>
      </p:sp>
      <p:sp>
        <p:nvSpPr>
          <p:cNvPr id="3" name="TextBox 3"/>
          <p:cNvSpPr txBox="1"/>
          <p:nvPr/>
        </p:nvSpPr>
        <p:spPr>
          <a:xfrm>
            <a:off x="386488" y="330265"/>
            <a:ext cx="9554101" cy="871044"/>
          </a:xfrm>
          <a:prstGeom prst="rect">
            <a:avLst/>
          </a:prstGeom>
        </p:spPr>
        <p:txBody>
          <a:bodyPr lIns="0" tIns="0" rIns="0" bIns="0" rtlCol="0" anchor="t">
            <a:spAutoFit/>
          </a:bodyPr>
          <a:lstStyle/>
          <a:p>
            <a:pPr marL="0" lvl="0" indent="0" algn="l">
              <a:lnSpc>
                <a:spcPts val="6795"/>
              </a:lnSpc>
            </a:pPr>
            <a:r>
              <a:rPr lang="en-US" sz="5662">
                <a:solidFill>
                  <a:srgbClr val="171733"/>
                </a:solidFill>
                <a:latin typeface="Roboto Bold"/>
              </a:rPr>
              <a:t>ARCHITECTURE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33"/>
        </a:solidFill>
        <a:effectLst/>
      </p:bgPr>
    </p:bg>
    <p:spTree>
      <p:nvGrpSpPr>
        <p:cNvPr id="1" name=""/>
        <p:cNvGrpSpPr/>
        <p:nvPr/>
      </p:nvGrpSpPr>
      <p:grpSpPr>
        <a:xfrm>
          <a:off x="0" y="0"/>
          <a:ext cx="0" cy="0"/>
          <a:chOff x="0" y="0"/>
          <a:chExt cx="0" cy="0"/>
        </a:xfrm>
      </p:grpSpPr>
      <p:sp>
        <p:nvSpPr>
          <p:cNvPr id="3" name="TextBox 3"/>
          <p:cNvSpPr txBox="1"/>
          <p:nvPr/>
        </p:nvSpPr>
        <p:spPr>
          <a:xfrm>
            <a:off x="489978" y="571695"/>
            <a:ext cx="7597150" cy="904485"/>
          </a:xfrm>
          <a:prstGeom prst="rect">
            <a:avLst/>
          </a:prstGeom>
        </p:spPr>
        <p:txBody>
          <a:bodyPr lIns="0" tIns="0" rIns="0" bIns="0" rtlCol="0" anchor="t">
            <a:spAutoFit/>
          </a:bodyPr>
          <a:lstStyle/>
          <a:p>
            <a:pPr algn="l">
              <a:lnSpc>
                <a:spcPts val="7059"/>
              </a:lnSpc>
            </a:pPr>
            <a:r>
              <a:rPr lang="en-US" sz="5882">
                <a:solidFill>
                  <a:srgbClr val="FEFFFD"/>
                </a:solidFill>
                <a:latin typeface="Roboto Bold"/>
              </a:rPr>
              <a:t>CIRCUIT DIAGRAM</a:t>
            </a:r>
          </a:p>
        </p:txBody>
      </p:sp>
      <p:pic>
        <p:nvPicPr>
          <p:cNvPr id="4" name="Picture 4">
            <a:extLst>
              <a:ext uri="{FF2B5EF4-FFF2-40B4-BE49-F238E27FC236}">
                <a16:creationId xmlns:a16="http://schemas.microsoft.com/office/drawing/2014/main" id="{1F38E92A-1F73-3924-6B6F-07674D640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787" y="2019497"/>
            <a:ext cx="11782425" cy="73437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692" r="-5625"/>
            </a:stretch>
          </a:blipFill>
        </p:spPr>
      </p:sp>
      <p:sp>
        <p:nvSpPr>
          <p:cNvPr id="3" name="Freeform 3"/>
          <p:cNvSpPr/>
          <p:nvPr/>
        </p:nvSpPr>
        <p:spPr>
          <a:xfrm>
            <a:off x="3419184" y="1315879"/>
            <a:ext cx="11449633" cy="8750738"/>
          </a:xfrm>
          <a:custGeom>
            <a:avLst/>
            <a:gdLst/>
            <a:ahLst/>
            <a:cxnLst/>
            <a:rect l="l" t="t" r="r" b="b"/>
            <a:pathLst>
              <a:path w="11449633" h="8750738">
                <a:moveTo>
                  <a:pt x="0" y="0"/>
                </a:moveTo>
                <a:lnTo>
                  <a:pt x="11449632" y="0"/>
                </a:lnTo>
                <a:lnTo>
                  <a:pt x="11449632" y="8750737"/>
                </a:lnTo>
                <a:lnTo>
                  <a:pt x="0" y="8750737"/>
                </a:lnTo>
                <a:lnTo>
                  <a:pt x="0" y="0"/>
                </a:lnTo>
                <a:close/>
              </a:path>
            </a:pathLst>
          </a:custGeom>
          <a:blipFill>
            <a:blip r:embed="rId3"/>
            <a:stretch>
              <a:fillRect r="-2174"/>
            </a:stretch>
          </a:blipFill>
        </p:spPr>
      </p:sp>
      <p:sp>
        <p:nvSpPr>
          <p:cNvPr id="4" name="TextBox 4"/>
          <p:cNvSpPr txBox="1"/>
          <p:nvPr/>
        </p:nvSpPr>
        <p:spPr>
          <a:xfrm>
            <a:off x="708778" y="471487"/>
            <a:ext cx="6429106" cy="844391"/>
          </a:xfrm>
          <a:prstGeom prst="rect">
            <a:avLst/>
          </a:prstGeom>
        </p:spPr>
        <p:txBody>
          <a:bodyPr lIns="0" tIns="0" rIns="0" bIns="0" rtlCol="0" anchor="t">
            <a:spAutoFit/>
          </a:bodyPr>
          <a:lstStyle/>
          <a:p>
            <a:pPr algn="ctr">
              <a:lnSpc>
                <a:spcPts val="6585"/>
              </a:lnSpc>
            </a:pPr>
            <a:r>
              <a:rPr lang="en-US" sz="5487">
                <a:solidFill>
                  <a:srgbClr val="FEFFFD"/>
                </a:solidFill>
                <a:latin typeface="Roboto Bold"/>
              </a:rPr>
              <a:t>WORKING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33"/>
        </a:solidFill>
        <a:effectLst/>
      </p:bgPr>
    </p:bg>
    <p:spTree>
      <p:nvGrpSpPr>
        <p:cNvPr id="1" name=""/>
        <p:cNvGrpSpPr/>
        <p:nvPr/>
      </p:nvGrpSpPr>
      <p:grpSpPr>
        <a:xfrm>
          <a:off x="0" y="0"/>
          <a:ext cx="0" cy="0"/>
          <a:chOff x="0" y="0"/>
          <a:chExt cx="0" cy="0"/>
        </a:xfrm>
      </p:grpSpPr>
      <p:sp>
        <p:nvSpPr>
          <p:cNvPr id="2" name="Freeform 2"/>
          <p:cNvSpPr/>
          <p:nvPr/>
        </p:nvSpPr>
        <p:spPr>
          <a:xfrm>
            <a:off x="1911742" y="2466419"/>
            <a:ext cx="6260361" cy="4873023"/>
          </a:xfrm>
          <a:custGeom>
            <a:avLst/>
            <a:gdLst/>
            <a:ahLst/>
            <a:cxnLst/>
            <a:rect l="l" t="t" r="r" b="b"/>
            <a:pathLst>
              <a:path w="6260361" h="4873023">
                <a:moveTo>
                  <a:pt x="0" y="0"/>
                </a:moveTo>
                <a:lnTo>
                  <a:pt x="6260360" y="0"/>
                </a:lnTo>
                <a:lnTo>
                  <a:pt x="6260360" y="4873023"/>
                </a:lnTo>
                <a:lnTo>
                  <a:pt x="0" y="4873023"/>
                </a:lnTo>
                <a:lnTo>
                  <a:pt x="0" y="0"/>
                </a:lnTo>
                <a:close/>
              </a:path>
            </a:pathLst>
          </a:custGeom>
          <a:blipFill>
            <a:blip r:embed="rId2"/>
            <a:stretch>
              <a:fillRect/>
            </a:stretch>
          </a:blipFill>
        </p:spPr>
      </p:sp>
      <p:sp>
        <p:nvSpPr>
          <p:cNvPr id="3" name="Freeform 3"/>
          <p:cNvSpPr/>
          <p:nvPr/>
        </p:nvSpPr>
        <p:spPr>
          <a:xfrm>
            <a:off x="9539553" y="817867"/>
            <a:ext cx="5728113" cy="8680240"/>
          </a:xfrm>
          <a:custGeom>
            <a:avLst/>
            <a:gdLst/>
            <a:ahLst/>
            <a:cxnLst/>
            <a:rect l="l" t="t" r="r" b="b"/>
            <a:pathLst>
              <a:path w="5728113" h="8680240">
                <a:moveTo>
                  <a:pt x="0" y="0"/>
                </a:moveTo>
                <a:lnTo>
                  <a:pt x="5728113" y="0"/>
                </a:lnTo>
                <a:lnTo>
                  <a:pt x="5728113" y="8680241"/>
                </a:lnTo>
                <a:lnTo>
                  <a:pt x="0" y="8680241"/>
                </a:lnTo>
                <a:lnTo>
                  <a:pt x="0" y="0"/>
                </a:lnTo>
                <a:close/>
              </a:path>
            </a:pathLst>
          </a:custGeom>
          <a:blipFill>
            <a:blip r:embed="rId3"/>
            <a:stretch>
              <a:fillRect/>
            </a:stretch>
          </a:blipFill>
        </p:spPr>
      </p:sp>
      <p:sp>
        <p:nvSpPr>
          <p:cNvPr id="4" name="TextBox 4"/>
          <p:cNvSpPr txBox="1"/>
          <p:nvPr/>
        </p:nvSpPr>
        <p:spPr>
          <a:xfrm>
            <a:off x="413247" y="471487"/>
            <a:ext cx="7924154" cy="1104900"/>
          </a:xfrm>
          <a:prstGeom prst="rect">
            <a:avLst/>
          </a:prstGeom>
        </p:spPr>
        <p:txBody>
          <a:bodyPr lIns="0" tIns="0" rIns="0" bIns="0" rtlCol="0" anchor="t">
            <a:spAutoFit/>
          </a:bodyPr>
          <a:lstStyle/>
          <a:p>
            <a:pPr algn="l">
              <a:lnSpc>
                <a:spcPts val="8640"/>
              </a:lnSpc>
            </a:pPr>
            <a:r>
              <a:rPr lang="en-US" sz="7200">
                <a:solidFill>
                  <a:srgbClr val="FEFFFD"/>
                </a:solidFill>
                <a:latin typeface="Roboto Bold"/>
              </a:rPr>
              <a:t>OUTPUT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3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892581" y="1028700"/>
          <a:ext cx="11443778" cy="8909637"/>
        </p:xfrm>
        <a:graphic>
          <a:graphicData uri="http://schemas.openxmlformats.org/drawingml/2006/table">
            <a:tbl>
              <a:tblPr/>
              <a:tblGrid>
                <a:gridCol w="5882442">
                  <a:extLst>
                    <a:ext uri="{9D8B030D-6E8A-4147-A177-3AD203B41FA5}">
                      <a16:colId xmlns:a16="http://schemas.microsoft.com/office/drawing/2014/main" val="20000"/>
                    </a:ext>
                  </a:extLst>
                </a:gridCol>
                <a:gridCol w="5561336">
                  <a:extLst>
                    <a:ext uri="{9D8B030D-6E8A-4147-A177-3AD203B41FA5}">
                      <a16:colId xmlns:a16="http://schemas.microsoft.com/office/drawing/2014/main" val="20001"/>
                    </a:ext>
                  </a:extLst>
                </a:gridCol>
              </a:tblGrid>
              <a:tr h="1881272">
                <a:tc>
                  <a:txBody>
                    <a:bodyPr/>
                    <a:lstStyle/>
                    <a:p>
                      <a:pPr algn="ctr">
                        <a:lnSpc>
                          <a:spcPts val="3639"/>
                        </a:lnSpc>
                        <a:defRPr/>
                      </a:pPr>
                      <a:r>
                        <a:rPr lang="en-US" sz="2599">
                          <a:solidFill>
                            <a:srgbClr val="FEFFFD"/>
                          </a:solidFill>
                          <a:latin typeface="Roboto"/>
                        </a:rPr>
                        <a:t>EXISTING SYSTEM</a:t>
                      </a:r>
                      <a:endParaRPr lang="en-US" sz="1100"/>
                    </a:p>
                  </a:txBody>
                  <a:tcPr marL="190500" marR="190500" marT="190500" marB="190500" anchor="ctr">
                    <a:lnL w="0" cap="flat" cmpd="sng" algn="ctr">
                      <a:solidFill>
                        <a:srgbClr val="101010"/>
                      </a:solidFill>
                      <a:prstDash val="solid"/>
                      <a:round/>
                      <a:headEnd type="none" w="med" len="med"/>
                      <a:tailEnd type="none" w="med" len="med"/>
                    </a:lnL>
                    <a:lnR w="9525" cap="flat" cmpd="sng" algn="ctr">
                      <a:solidFill>
                        <a:srgbClr val="171733"/>
                      </a:solidFill>
                      <a:prstDash val="solid"/>
                      <a:round/>
                      <a:headEnd type="none" w="med" len="med"/>
                      <a:tailEnd type="none" w="med" len="med"/>
                    </a:lnR>
                    <a:lnT w="0" cap="flat" cmpd="sng" algn="ctr">
                      <a:solidFill>
                        <a:srgbClr val="FEFFFD"/>
                      </a:solidFill>
                      <a:prstDash val="solid"/>
                      <a:round/>
                      <a:headEnd type="none" w="med" len="med"/>
                      <a:tailEnd type="none" w="med" len="med"/>
                    </a:lnT>
                    <a:lnB w="9525" cap="flat" cmpd="sng" algn="ctr">
                      <a:solidFill>
                        <a:srgbClr val="FEFFFD"/>
                      </a:solidFill>
                      <a:prstDash val="solid"/>
                      <a:round/>
                      <a:headEnd type="none" w="med" len="med"/>
                      <a:tailEnd type="none" w="med" len="med"/>
                    </a:lnB>
                  </a:tcPr>
                </a:tc>
                <a:tc>
                  <a:txBody>
                    <a:bodyPr/>
                    <a:lstStyle/>
                    <a:p>
                      <a:pPr algn="ctr">
                        <a:lnSpc>
                          <a:spcPts val="3359"/>
                        </a:lnSpc>
                        <a:defRPr/>
                      </a:pPr>
                      <a:r>
                        <a:rPr lang="en-US" sz="2400">
                          <a:solidFill>
                            <a:srgbClr val="FEFFFD"/>
                          </a:solidFill>
                          <a:latin typeface="Roboto"/>
                        </a:rPr>
                        <a:t>PROPOSED SYSTEM</a:t>
                      </a:r>
                      <a:endParaRPr lang="en-US" sz="1100"/>
                    </a:p>
                  </a:txBody>
                  <a:tcPr marL="190500" marR="190500" marT="190500" marB="190500" anchor="ctr">
                    <a:lnL w="9525" cap="flat" cmpd="sng" algn="ctr">
                      <a:solidFill>
                        <a:srgbClr val="171733"/>
                      </a:solidFill>
                      <a:prstDash val="solid"/>
                      <a:round/>
                      <a:headEnd type="none" w="med" len="med"/>
                      <a:tailEnd type="none" w="med" len="med"/>
                    </a:lnL>
                    <a:lnR w="0" cap="flat" cmpd="sng" algn="ctr">
                      <a:solidFill>
                        <a:srgbClr val="FEFFFD"/>
                      </a:solidFill>
                      <a:prstDash val="solid"/>
                      <a:round/>
                      <a:headEnd type="none" w="med" len="med"/>
                      <a:tailEnd type="none" w="med" len="med"/>
                    </a:lnR>
                    <a:lnT w="0" cap="flat" cmpd="sng" algn="ctr">
                      <a:solidFill>
                        <a:srgbClr val="FEFFFD"/>
                      </a:solidFill>
                      <a:prstDash val="solid"/>
                      <a:round/>
                      <a:headEnd type="none" w="med" len="med"/>
                      <a:tailEnd type="none" w="med" len="med"/>
                    </a:lnT>
                    <a:lnB w="9525" cap="flat" cmpd="sng" algn="ctr">
                      <a:solidFill>
                        <a:srgbClr val="FEFFFD"/>
                      </a:solidFill>
                      <a:prstDash val="solid"/>
                      <a:round/>
                      <a:headEnd type="none" w="med" len="med"/>
                      <a:tailEnd type="none" w="med" len="med"/>
                    </a:lnB>
                  </a:tcPr>
                </a:tc>
                <a:extLst>
                  <a:ext uri="{0D108BD9-81ED-4DB2-BD59-A6C34878D82A}">
                    <a16:rowId xmlns:a16="http://schemas.microsoft.com/office/drawing/2014/main" val="10000"/>
                  </a:ext>
                </a:extLst>
              </a:tr>
              <a:tr h="1881272">
                <a:tc>
                  <a:txBody>
                    <a:bodyPr/>
                    <a:lstStyle/>
                    <a:p>
                      <a:pPr algn="ctr">
                        <a:lnSpc>
                          <a:spcPts val="3359"/>
                        </a:lnSpc>
                        <a:defRPr/>
                      </a:pPr>
                      <a:r>
                        <a:rPr lang="en-US" sz="2400">
                          <a:solidFill>
                            <a:srgbClr val="FEFFFD"/>
                          </a:solidFill>
                          <a:latin typeface="Roboto Bold"/>
                        </a:rPr>
                        <a:t>Traditional water heaters have manual</a:t>
                      </a:r>
                      <a:endParaRPr lang="en-US" sz="1100"/>
                    </a:p>
                    <a:p>
                      <a:pPr algn="ctr">
                        <a:lnSpc>
                          <a:spcPts val="3359"/>
                        </a:lnSpc>
                      </a:pPr>
                      <a:r>
                        <a:rPr lang="en-US" sz="2400">
                          <a:solidFill>
                            <a:srgbClr val="FEFFFD"/>
                          </a:solidFill>
                          <a:latin typeface="Roboto Bold"/>
                        </a:rPr>
                        <a:t>controls</a:t>
                      </a:r>
                    </a:p>
                  </a:txBody>
                  <a:tcPr marL="190500" marR="190500" marT="190500" marB="190500" anchor="ctr">
                    <a:lnL w="0" cap="flat" cmpd="sng" algn="ctr">
                      <a:solidFill>
                        <a:srgbClr val="101010"/>
                      </a:solidFill>
                      <a:prstDash val="solid"/>
                      <a:round/>
                      <a:headEnd type="none" w="med" len="med"/>
                      <a:tailEnd type="none" w="med" len="med"/>
                    </a:lnL>
                    <a:lnR w="9525" cap="flat" cmpd="sng" algn="ctr">
                      <a:solidFill>
                        <a:srgbClr val="171733"/>
                      </a:solidFill>
                      <a:prstDash val="solid"/>
                      <a:round/>
                      <a:headEnd type="none" w="med" len="med"/>
                      <a:tailEnd type="none" w="med" len="med"/>
                    </a:lnR>
                    <a:lnT w="9525" cap="flat" cmpd="sng" algn="ctr">
                      <a:solidFill>
                        <a:srgbClr val="FEFFFD"/>
                      </a:solidFill>
                      <a:prstDash val="solid"/>
                      <a:round/>
                      <a:headEnd type="none" w="med" len="med"/>
                      <a:tailEnd type="none" w="med" len="med"/>
                    </a:lnT>
                    <a:lnB w="9525" cap="flat" cmpd="sng" algn="ctr">
                      <a:solidFill>
                        <a:srgbClr val="FEFFFD"/>
                      </a:solidFill>
                      <a:prstDash val="solid"/>
                      <a:round/>
                      <a:headEnd type="none" w="med" len="med"/>
                      <a:tailEnd type="none" w="med" len="med"/>
                    </a:lnB>
                  </a:tcPr>
                </a:tc>
                <a:tc>
                  <a:txBody>
                    <a:bodyPr/>
                    <a:lstStyle/>
                    <a:p>
                      <a:pPr algn="ctr">
                        <a:lnSpc>
                          <a:spcPts val="3359"/>
                        </a:lnSpc>
                        <a:defRPr/>
                      </a:pPr>
                      <a:r>
                        <a:rPr lang="en-US" sz="2400">
                          <a:solidFill>
                            <a:srgbClr val="FEFFFD"/>
                          </a:solidFill>
                          <a:latin typeface="Roboto"/>
                        </a:rPr>
                        <a:t>Integrating smart sensors to</a:t>
                      </a:r>
                      <a:endParaRPr lang="en-US" sz="1100"/>
                    </a:p>
                    <a:p>
                      <a:pPr algn="ctr">
                        <a:lnSpc>
                          <a:spcPts val="3359"/>
                        </a:lnSpc>
                      </a:pPr>
                      <a:r>
                        <a:rPr lang="en-US" sz="2400">
                          <a:solidFill>
                            <a:srgbClr val="FEFFFD"/>
                          </a:solidFill>
                          <a:latin typeface="Roboto"/>
                        </a:rPr>
                        <a:t>monitor water temperature,</a:t>
                      </a:r>
                    </a:p>
                    <a:p>
                      <a:pPr algn="ctr">
                        <a:lnSpc>
                          <a:spcPts val="3359"/>
                        </a:lnSpc>
                      </a:pPr>
                      <a:r>
                        <a:rPr lang="en-US" sz="2400">
                          <a:solidFill>
                            <a:srgbClr val="FEFFFD"/>
                          </a:solidFill>
                          <a:latin typeface="Roboto"/>
                        </a:rPr>
                        <a:t>humidity, and potential leaks</a:t>
                      </a:r>
                    </a:p>
                  </a:txBody>
                  <a:tcPr marL="190500" marR="190500" marT="190500" marB="190500" anchor="ctr">
                    <a:lnL w="9525" cap="flat" cmpd="sng" algn="ctr">
                      <a:solidFill>
                        <a:srgbClr val="171733"/>
                      </a:solidFill>
                      <a:prstDash val="solid"/>
                      <a:round/>
                      <a:headEnd type="none" w="med" len="med"/>
                      <a:tailEnd type="none" w="med" len="med"/>
                    </a:lnL>
                    <a:lnR w="0" cap="flat" cmpd="sng" algn="ctr">
                      <a:solidFill>
                        <a:srgbClr val="FEFFFD"/>
                      </a:solidFill>
                      <a:prstDash val="solid"/>
                      <a:round/>
                      <a:headEnd type="none" w="med" len="med"/>
                      <a:tailEnd type="none" w="med" len="med"/>
                    </a:lnR>
                    <a:lnT w="9525" cap="flat" cmpd="sng" algn="ctr">
                      <a:solidFill>
                        <a:srgbClr val="FEFFFD"/>
                      </a:solidFill>
                      <a:prstDash val="solid"/>
                      <a:round/>
                      <a:headEnd type="none" w="med" len="med"/>
                      <a:tailEnd type="none" w="med" len="med"/>
                    </a:lnT>
                    <a:lnB w="9525" cap="flat" cmpd="sng" algn="ctr">
                      <a:solidFill>
                        <a:srgbClr val="FEFFFD"/>
                      </a:solidFill>
                      <a:prstDash val="solid"/>
                      <a:round/>
                      <a:headEnd type="none" w="med" len="med"/>
                      <a:tailEnd type="none" w="med" len="med"/>
                    </a:lnB>
                  </a:tcPr>
                </a:tc>
                <a:extLst>
                  <a:ext uri="{0D108BD9-81ED-4DB2-BD59-A6C34878D82A}">
                    <a16:rowId xmlns:a16="http://schemas.microsoft.com/office/drawing/2014/main" val="10001"/>
                  </a:ext>
                </a:extLst>
              </a:tr>
              <a:tr h="2533650">
                <a:tc>
                  <a:txBody>
                    <a:bodyPr/>
                    <a:lstStyle/>
                    <a:p>
                      <a:pPr algn="ctr">
                        <a:lnSpc>
                          <a:spcPts val="3359"/>
                        </a:lnSpc>
                        <a:defRPr/>
                      </a:pPr>
                      <a:r>
                        <a:rPr lang="en-US" sz="2400">
                          <a:solidFill>
                            <a:srgbClr val="FEFFFD"/>
                          </a:solidFill>
                          <a:latin typeface="Roboto"/>
                        </a:rPr>
                        <a:t>lacks remote accessibility or smart</a:t>
                      </a:r>
                      <a:endParaRPr lang="en-US" sz="1100"/>
                    </a:p>
                    <a:p>
                      <a:pPr algn="ctr">
                        <a:lnSpc>
                          <a:spcPts val="3359"/>
                        </a:lnSpc>
                      </a:pPr>
                      <a:r>
                        <a:rPr lang="en-US" sz="2400">
                          <a:solidFill>
                            <a:srgbClr val="FEFFFD"/>
                          </a:solidFill>
                          <a:latin typeface="Roboto"/>
                        </a:rPr>
                        <a:t>features</a:t>
                      </a:r>
                    </a:p>
                    <a:p>
                      <a:pPr algn="ctr">
                        <a:lnSpc>
                          <a:spcPts val="3359"/>
                        </a:lnSpc>
                      </a:pPr>
                      <a:endParaRPr lang="en-US" sz="2400">
                        <a:solidFill>
                          <a:srgbClr val="FEFFFD"/>
                        </a:solidFill>
                        <a:latin typeface="Roboto"/>
                      </a:endParaRPr>
                    </a:p>
                  </a:txBody>
                  <a:tcPr marL="190500" marR="190500" marT="190500" marB="190500" anchor="ctr">
                    <a:lnL w="0" cap="flat" cmpd="sng" algn="ctr">
                      <a:solidFill>
                        <a:srgbClr val="101010"/>
                      </a:solidFill>
                      <a:prstDash val="solid"/>
                      <a:round/>
                      <a:headEnd type="none" w="med" len="med"/>
                      <a:tailEnd type="none" w="med" len="med"/>
                    </a:lnL>
                    <a:lnR w="9525" cap="flat" cmpd="sng" algn="ctr">
                      <a:solidFill>
                        <a:srgbClr val="171733"/>
                      </a:solidFill>
                      <a:prstDash val="solid"/>
                      <a:round/>
                      <a:headEnd type="none" w="med" len="med"/>
                      <a:tailEnd type="none" w="med" len="med"/>
                    </a:lnR>
                    <a:lnT w="9525" cap="flat" cmpd="sng" algn="ctr">
                      <a:solidFill>
                        <a:srgbClr val="FEFFFD"/>
                      </a:solidFill>
                      <a:prstDash val="solid"/>
                      <a:round/>
                      <a:headEnd type="none" w="med" len="med"/>
                      <a:tailEnd type="none" w="med" len="med"/>
                    </a:lnT>
                    <a:lnB w="9525" cap="flat" cmpd="sng" algn="ctr">
                      <a:solidFill>
                        <a:srgbClr val="FEFFFD"/>
                      </a:solidFill>
                      <a:prstDash val="solid"/>
                      <a:round/>
                      <a:headEnd type="none" w="med" len="med"/>
                      <a:tailEnd type="none" w="med" len="med"/>
                    </a:lnB>
                  </a:tcPr>
                </a:tc>
                <a:tc>
                  <a:txBody>
                    <a:bodyPr/>
                    <a:lstStyle/>
                    <a:p>
                      <a:pPr algn="ctr">
                        <a:lnSpc>
                          <a:spcPts val="3359"/>
                        </a:lnSpc>
                        <a:defRPr/>
                      </a:pPr>
                      <a:r>
                        <a:rPr lang="en-US" sz="2400">
                          <a:solidFill>
                            <a:srgbClr val="FEFFFD"/>
                          </a:solidFill>
                          <a:latin typeface="Roboto"/>
                        </a:rPr>
                        <a:t>A mobile app or web interface</a:t>
                      </a:r>
                      <a:endParaRPr lang="en-US" sz="1100"/>
                    </a:p>
                    <a:p>
                      <a:pPr algn="ctr">
                        <a:lnSpc>
                          <a:spcPts val="3359"/>
                        </a:lnSpc>
                      </a:pPr>
                      <a:r>
                        <a:rPr lang="en-US" sz="2400">
                          <a:solidFill>
                            <a:srgbClr val="FEFFFD"/>
                          </a:solidFill>
                          <a:latin typeface="Roboto"/>
                        </a:rPr>
                        <a:t>enables users to remotely</a:t>
                      </a:r>
                    </a:p>
                    <a:p>
                      <a:pPr algn="ctr">
                        <a:lnSpc>
                          <a:spcPts val="3359"/>
                        </a:lnSpc>
                      </a:pPr>
                      <a:r>
                        <a:rPr lang="en-US" sz="2400">
                          <a:solidFill>
                            <a:srgbClr val="FEFFFD"/>
                          </a:solidFill>
                          <a:latin typeface="Roboto"/>
                        </a:rPr>
                        <a:t>control temperature settings,</a:t>
                      </a:r>
                    </a:p>
                    <a:p>
                      <a:pPr algn="ctr">
                        <a:lnSpc>
                          <a:spcPts val="3359"/>
                        </a:lnSpc>
                      </a:pPr>
                      <a:r>
                        <a:rPr lang="en-US" sz="2400">
                          <a:solidFill>
                            <a:srgbClr val="FEFFFD"/>
                          </a:solidFill>
                          <a:latin typeface="Roboto"/>
                        </a:rPr>
                        <a:t>set heating schedules, and</a:t>
                      </a:r>
                    </a:p>
                    <a:p>
                      <a:pPr algn="ctr">
                        <a:lnSpc>
                          <a:spcPts val="3359"/>
                        </a:lnSpc>
                      </a:pPr>
                      <a:r>
                        <a:rPr lang="en-US" sz="2400">
                          <a:solidFill>
                            <a:srgbClr val="FEFFFD"/>
                          </a:solidFill>
                          <a:latin typeface="Roboto"/>
                        </a:rPr>
                        <a:t>receive real-time alerts</a:t>
                      </a:r>
                    </a:p>
                  </a:txBody>
                  <a:tcPr marL="190500" marR="190500" marT="190500" marB="190500" anchor="ctr">
                    <a:lnL w="9525" cap="flat" cmpd="sng" algn="ctr">
                      <a:solidFill>
                        <a:srgbClr val="171733"/>
                      </a:solidFill>
                      <a:prstDash val="solid"/>
                      <a:round/>
                      <a:headEnd type="none" w="med" len="med"/>
                      <a:tailEnd type="none" w="med" len="med"/>
                    </a:lnL>
                    <a:lnR w="0" cap="flat" cmpd="sng" algn="ctr">
                      <a:solidFill>
                        <a:srgbClr val="FEFFFD"/>
                      </a:solidFill>
                      <a:prstDash val="solid"/>
                      <a:round/>
                      <a:headEnd type="none" w="med" len="med"/>
                      <a:tailEnd type="none" w="med" len="med"/>
                    </a:lnR>
                    <a:lnT w="9525" cap="flat" cmpd="sng" algn="ctr">
                      <a:solidFill>
                        <a:srgbClr val="FEFFFD"/>
                      </a:solidFill>
                      <a:prstDash val="solid"/>
                      <a:round/>
                      <a:headEnd type="none" w="med" len="med"/>
                      <a:tailEnd type="none" w="med" len="med"/>
                    </a:lnT>
                    <a:lnB w="9525" cap="flat" cmpd="sng" algn="ctr">
                      <a:solidFill>
                        <a:srgbClr val="FEFFFD"/>
                      </a:solidFill>
                      <a:prstDash val="solid"/>
                      <a:round/>
                      <a:headEnd type="none" w="med" len="med"/>
                      <a:tailEnd type="none" w="med" len="med"/>
                    </a:lnB>
                  </a:tcPr>
                </a:tc>
                <a:extLst>
                  <a:ext uri="{0D108BD9-81ED-4DB2-BD59-A6C34878D82A}">
                    <a16:rowId xmlns:a16="http://schemas.microsoft.com/office/drawing/2014/main" val="10002"/>
                  </a:ext>
                </a:extLst>
              </a:tr>
              <a:tr h="2613443">
                <a:tc>
                  <a:txBody>
                    <a:bodyPr/>
                    <a:lstStyle/>
                    <a:p>
                      <a:pPr algn="ctr">
                        <a:lnSpc>
                          <a:spcPts val="3359"/>
                        </a:lnSpc>
                        <a:defRPr/>
                      </a:pPr>
                      <a:r>
                        <a:rPr lang="en-US" sz="2400">
                          <a:solidFill>
                            <a:srgbClr val="FEFFFD"/>
                          </a:solidFill>
                          <a:latin typeface="Roboto Bold"/>
                        </a:rPr>
                        <a:t>Users typically manually adjust</a:t>
                      </a:r>
                      <a:endParaRPr lang="en-US" sz="1100"/>
                    </a:p>
                    <a:p>
                      <a:pPr algn="ctr">
                        <a:lnSpc>
                          <a:spcPts val="3359"/>
                        </a:lnSpc>
                      </a:pPr>
                      <a:r>
                        <a:rPr lang="en-US" sz="2400">
                          <a:solidFill>
                            <a:srgbClr val="FEFFFD"/>
                          </a:solidFill>
                          <a:latin typeface="Roboto Bold"/>
                        </a:rPr>
                        <a:t>temperature settings without real-time</a:t>
                      </a:r>
                    </a:p>
                    <a:p>
                      <a:pPr algn="ctr">
                        <a:lnSpc>
                          <a:spcPts val="3359"/>
                        </a:lnSpc>
                      </a:pPr>
                      <a:r>
                        <a:rPr lang="en-US" sz="2400">
                          <a:solidFill>
                            <a:srgbClr val="FEFFFD"/>
                          </a:solidFill>
                          <a:latin typeface="Roboto Bold"/>
                        </a:rPr>
                        <a:t>monitoring or automation</a:t>
                      </a:r>
                    </a:p>
                  </a:txBody>
                  <a:tcPr marL="190500" marR="190500" marT="190500" marB="190500" anchor="ctr">
                    <a:lnL w="0" cap="flat" cmpd="sng" algn="ctr">
                      <a:solidFill>
                        <a:srgbClr val="101010"/>
                      </a:solidFill>
                      <a:prstDash val="solid"/>
                      <a:round/>
                      <a:headEnd type="none" w="med" len="med"/>
                      <a:tailEnd type="none" w="med" len="med"/>
                    </a:lnL>
                    <a:lnR w="9525" cap="flat" cmpd="sng" algn="ctr">
                      <a:solidFill>
                        <a:srgbClr val="171733"/>
                      </a:solidFill>
                      <a:prstDash val="solid"/>
                      <a:round/>
                      <a:headEnd type="none" w="med" len="med"/>
                      <a:tailEnd type="none" w="med" len="med"/>
                    </a:lnR>
                    <a:lnT w="9525" cap="flat" cmpd="sng" algn="ctr">
                      <a:solidFill>
                        <a:srgbClr val="FEFFFD"/>
                      </a:solidFill>
                      <a:prstDash val="solid"/>
                      <a:round/>
                      <a:headEnd type="none" w="med" len="med"/>
                      <a:tailEnd type="none" w="med" len="med"/>
                    </a:lnT>
                    <a:lnB w="0" cap="flat" cmpd="sng" algn="ctr">
                      <a:solidFill>
                        <a:srgbClr val="FEFFFD"/>
                      </a:solidFill>
                      <a:prstDash val="solid"/>
                      <a:round/>
                      <a:headEnd type="none" w="med" len="med"/>
                      <a:tailEnd type="none" w="med" len="med"/>
                    </a:lnB>
                  </a:tcPr>
                </a:tc>
                <a:tc>
                  <a:txBody>
                    <a:bodyPr/>
                    <a:lstStyle/>
                    <a:p>
                      <a:pPr algn="ctr">
                        <a:lnSpc>
                          <a:spcPts val="3359"/>
                        </a:lnSpc>
                        <a:defRPr/>
                      </a:pPr>
                      <a:r>
                        <a:rPr lang="en-US" sz="2400">
                          <a:solidFill>
                            <a:srgbClr val="FEFFFD"/>
                          </a:solidFill>
                          <a:latin typeface="Roboto"/>
                        </a:rPr>
                        <a:t>Integrate safety features such as leak detection and</a:t>
                      </a:r>
                      <a:endParaRPr lang="en-US" sz="1100"/>
                    </a:p>
                    <a:p>
                      <a:pPr algn="ctr">
                        <a:lnSpc>
                          <a:spcPts val="3359"/>
                        </a:lnSpc>
                      </a:pPr>
                      <a:r>
                        <a:rPr lang="en-US" sz="2400">
                          <a:solidFill>
                            <a:srgbClr val="FEFFFD"/>
                          </a:solidFill>
                          <a:latin typeface="Roboto"/>
                        </a:rPr>
                        <a:t>automatic shutdown</a:t>
                      </a:r>
                    </a:p>
                  </a:txBody>
                  <a:tcPr marL="190500" marR="190500" marT="190500" marB="190500" anchor="ctr">
                    <a:lnL w="9525" cap="flat" cmpd="sng" algn="ctr">
                      <a:solidFill>
                        <a:srgbClr val="171733"/>
                      </a:solidFill>
                      <a:prstDash val="solid"/>
                      <a:round/>
                      <a:headEnd type="none" w="med" len="med"/>
                      <a:tailEnd type="none" w="med" len="med"/>
                    </a:lnL>
                    <a:lnR w="0" cap="flat" cmpd="sng" algn="ctr">
                      <a:solidFill>
                        <a:srgbClr val="FEFFFD"/>
                      </a:solidFill>
                      <a:prstDash val="solid"/>
                      <a:round/>
                      <a:headEnd type="none" w="med" len="med"/>
                      <a:tailEnd type="none" w="med" len="med"/>
                    </a:lnR>
                    <a:lnT w="9525" cap="flat" cmpd="sng" algn="ctr">
                      <a:solidFill>
                        <a:srgbClr val="FEFFFD"/>
                      </a:solidFill>
                      <a:prstDash val="solid"/>
                      <a:round/>
                      <a:headEnd type="none" w="med" len="med"/>
                      <a:tailEnd type="none" w="med" len="med"/>
                    </a:lnT>
                    <a:lnB w="0" cap="flat" cmpd="sng" algn="ctr">
                      <a:solidFill>
                        <a:srgbClr val="FEFFF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394762" y="772365"/>
            <a:ext cx="5497818" cy="1695122"/>
            <a:chOff x="0" y="0"/>
            <a:chExt cx="7330424" cy="2260162"/>
          </a:xfrm>
        </p:grpSpPr>
        <p:sp>
          <p:nvSpPr>
            <p:cNvPr id="4" name="TextBox 4"/>
            <p:cNvSpPr txBox="1"/>
            <p:nvPr/>
          </p:nvSpPr>
          <p:spPr>
            <a:xfrm>
              <a:off x="0" y="-57150"/>
              <a:ext cx="7330424" cy="1140955"/>
            </a:xfrm>
            <a:prstGeom prst="rect">
              <a:avLst/>
            </a:prstGeom>
          </p:spPr>
          <p:txBody>
            <a:bodyPr lIns="0" tIns="0" rIns="0" bIns="0" rtlCol="0" anchor="t">
              <a:spAutoFit/>
            </a:bodyPr>
            <a:lstStyle/>
            <a:p>
              <a:pPr algn="l">
                <a:lnSpc>
                  <a:spcPts val="6992"/>
                </a:lnSpc>
              </a:pPr>
              <a:r>
                <a:rPr lang="en-US" sz="5378" dirty="0">
                  <a:solidFill>
                    <a:srgbClr val="FEFFFD"/>
                  </a:solidFill>
                  <a:latin typeface="Roboto Bold"/>
                </a:rPr>
                <a:t> COMPARISONS</a:t>
              </a:r>
            </a:p>
          </p:txBody>
        </p:sp>
        <p:sp>
          <p:nvSpPr>
            <p:cNvPr id="5" name="TextBox 5"/>
            <p:cNvSpPr txBox="1"/>
            <p:nvPr/>
          </p:nvSpPr>
          <p:spPr>
            <a:xfrm>
              <a:off x="0" y="1618304"/>
              <a:ext cx="7330424" cy="641859"/>
            </a:xfrm>
            <a:prstGeom prst="rect">
              <a:avLst/>
            </a:prstGeom>
          </p:spPr>
          <p:txBody>
            <a:bodyPr lIns="0" tIns="0" rIns="0" bIns="0" rtlCol="0" anchor="t">
              <a:spAutoFit/>
            </a:bodyPr>
            <a:lstStyle/>
            <a:p>
              <a:pPr algn="l">
                <a:lnSpc>
                  <a:spcPts val="4066"/>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RAJALAKSHMI ENGINEERING COLLEGE DEPARTMENT OF COMPUTER SCIENCE</dc:title>
  <cp:lastModifiedBy>Ram prakash</cp:lastModifiedBy>
  <cp:revision>3</cp:revision>
  <dcterms:created xsi:type="dcterms:W3CDTF">2006-08-16T00:00:00Z</dcterms:created>
  <dcterms:modified xsi:type="dcterms:W3CDTF">2024-05-21T00:45:20Z</dcterms:modified>
  <dc:identifier>DAGFxwKd3zA</dc:identifier>
</cp:coreProperties>
</file>